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Lato" panose="020B0604020202020204" charset="0"/>
      <p:regular r:id="rId14"/>
      <p:bold r:id="rId15"/>
      <p:italic r:id="rId16"/>
      <p:boldItalic r:id="rId17"/>
    </p:embeddedFont>
    <p:embeddedFont>
      <p:font typeface="Calibri Light" panose="020F0302020204030204" pitchFamily="34" charset="0"/>
      <p:regular r:id="rId18"/>
      <p:italic r:id="rId19"/>
    </p:embeddedFont>
    <p:embeddedFont>
      <p:font typeface="Raleway" panose="020B060402020202020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434" autoAdjust="0"/>
  </p:normalViewPr>
  <p:slideViewPr>
    <p:cSldViewPr snapToGrid="0">
      <p:cViewPr varScale="1">
        <p:scale>
          <a:sx n="93" d="100"/>
          <a:sy n="93" d="100"/>
        </p:scale>
        <p:origin x="7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231859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regonstate.instructure.com/courses/1738984/modules/items/19048847"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rapidreadytech.com/2016/11/the-promise-of-3d-printing-organ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forbes.com/sites/andygreenberg/2013/05/05/meet-the-liberator-test-firing-the-worlds-first-fully-3d-printed-gun/#6f1d35f252d7"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dtechmagazine.com/higher/article/2017/08/ai-gets-smarter-scholars-raise-ethics-question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8cd79714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cd79714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dirty="0">
                <a:solidFill>
                  <a:srgbClr val="13D31E"/>
                </a:solidFill>
                <a:latin typeface="Lato"/>
                <a:ea typeface="Lato"/>
                <a:cs typeface="Lato"/>
                <a:sym typeface="Lato"/>
              </a:rPr>
              <a:t>Read  Section V of Article : A Survey of Brain Computer Interfaces and Their Applications</a:t>
            </a:r>
            <a:endParaRPr sz="1400" b="1" dirty="0">
              <a:solidFill>
                <a:srgbClr val="13D31E"/>
              </a:solidFill>
              <a:latin typeface="Lato"/>
              <a:ea typeface="Lato"/>
              <a:cs typeface="Lato"/>
              <a:sym typeface="Lato"/>
            </a:endParaRPr>
          </a:p>
          <a:p>
            <a:pPr marL="0" lvl="0" indent="0" algn="l" rtl="0">
              <a:spcBef>
                <a:spcPts val="0"/>
              </a:spcBef>
              <a:spcAft>
                <a:spcPts val="0"/>
              </a:spcAft>
              <a:buNone/>
            </a:pP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Make a bulleted list including at least 3 applications of of BCI </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Elaborate on one application you listed. </a:t>
            </a:r>
            <a:endParaRPr sz="1400" dirty="0">
              <a:solidFill>
                <a:srgbClr val="13D31E"/>
              </a:solidFill>
              <a:latin typeface="Lato"/>
              <a:ea typeface="Lato"/>
              <a:cs typeface="Lato"/>
              <a:sym typeface="Lato"/>
            </a:endParaRPr>
          </a:p>
        </p:txBody>
      </p:sp>
    </p:spTree>
    <p:extLst>
      <p:ext uri="{BB962C8B-B14F-4D97-AF65-F5344CB8AC3E}">
        <p14:creationId xmlns:p14="http://schemas.microsoft.com/office/powerpoint/2010/main" val="269987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8cea316e7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8cea316e7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rgbClr val="13D31E"/>
                </a:solidFill>
                <a:latin typeface="Lato"/>
                <a:ea typeface="Lato"/>
                <a:cs typeface="Lato"/>
                <a:sym typeface="Lato"/>
              </a:rPr>
              <a:t>Read  Introduction and Discussion sections of Article : </a:t>
            </a:r>
            <a:endParaRPr sz="1400" b="1">
              <a:solidFill>
                <a:srgbClr val="13D31E"/>
              </a:solidFill>
              <a:latin typeface="Lato"/>
              <a:ea typeface="Lato"/>
              <a:cs typeface="Lato"/>
              <a:sym typeface="Lato"/>
            </a:endParaRPr>
          </a:p>
          <a:p>
            <a:pPr marL="0" marR="228600" lvl="0" indent="0" algn="l" rtl="0">
              <a:lnSpc>
                <a:spcPct val="115000"/>
              </a:lnSpc>
              <a:spcBef>
                <a:spcPts val="0"/>
              </a:spcBef>
              <a:spcAft>
                <a:spcPts val="0"/>
              </a:spcAft>
              <a:buNone/>
            </a:pPr>
            <a:r>
              <a:rPr lang="en" sz="1400" b="1" u="sng">
                <a:solidFill>
                  <a:schemeClr val="hlink"/>
                </a:solidFill>
                <a:latin typeface="Lato"/>
                <a:ea typeface="Lato"/>
                <a:cs typeface="Lato"/>
                <a:sym typeface="Lato"/>
                <a:hlinkClick r:id="rId3"/>
              </a:rPr>
              <a:t>Ethical Challenges Associated with the Development and Deployment of Brain Computer Interface Technology</a:t>
            </a:r>
            <a:endParaRPr sz="1400" b="1" u="sng">
              <a:solidFill>
                <a:srgbClr val="13D31E"/>
              </a:solidFill>
              <a:latin typeface="Lato"/>
              <a:ea typeface="Lato"/>
              <a:cs typeface="Lato"/>
              <a:sym typeface="Lato"/>
            </a:endParaRPr>
          </a:p>
          <a:p>
            <a:pPr marL="0" lvl="0" indent="0" algn="l" rtl="0">
              <a:spcBef>
                <a:spcPts val="0"/>
              </a:spcBef>
              <a:spcAft>
                <a:spcPts val="0"/>
              </a:spcAft>
              <a:buNone/>
            </a:pPr>
            <a:endParaRPr sz="1400" b="1">
              <a:solidFill>
                <a:srgbClr val="13D31E"/>
              </a:solidFill>
              <a:latin typeface="Lato"/>
              <a:ea typeface="Lato"/>
              <a:cs typeface="Lato"/>
              <a:sym typeface="Lato"/>
            </a:endParaRPr>
          </a:p>
          <a:p>
            <a:pPr marL="0" lvl="0" indent="0" algn="l" rtl="0">
              <a:spcBef>
                <a:spcPts val="0"/>
              </a:spcBef>
              <a:spcAft>
                <a:spcPts val="0"/>
              </a:spcAft>
              <a:buNone/>
            </a:pPr>
            <a:r>
              <a:rPr lang="en" sz="1400" b="1">
                <a:solidFill>
                  <a:srgbClr val="13D31E"/>
                </a:solidFill>
                <a:latin typeface="Lato"/>
                <a:ea typeface="Lato"/>
                <a:cs typeface="Lato"/>
                <a:sym typeface="Lato"/>
              </a:rPr>
              <a:t>Synthesize</a:t>
            </a:r>
            <a:r>
              <a:rPr lang="en" sz="1400">
                <a:solidFill>
                  <a:srgbClr val="13D31E"/>
                </a:solidFill>
                <a:latin typeface="Lato"/>
                <a:ea typeface="Lato"/>
                <a:cs typeface="Lato"/>
                <a:sym typeface="Lato"/>
              </a:rPr>
              <a:t> what you read in the provided article. </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Why do you think the researchers were motivated to ask these ethical questions?</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Include a bullet list of the strategies they suggested, with at least three marked with asterisk that are more relevant to downstream impact.</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Tell us about the asterixed strategies. </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Do any of these apply to your future field of work? Discuss why or why not.</a:t>
            </a:r>
            <a:endParaRPr sz="140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b="1">
                <a:solidFill>
                  <a:srgbClr val="13D31E"/>
                </a:solidFill>
                <a:latin typeface="Lato"/>
                <a:ea typeface="Lato"/>
                <a:cs typeface="Lato"/>
                <a:sym typeface="Lato"/>
              </a:rPr>
              <a:t>Cite the sources</a:t>
            </a:r>
            <a:r>
              <a:rPr lang="en" sz="1400">
                <a:solidFill>
                  <a:srgbClr val="13D31E"/>
                </a:solidFill>
                <a:latin typeface="Lato"/>
                <a:ea typeface="Lato"/>
                <a:cs typeface="Lato"/>
                <a:sym typeface="Lato"/>
              </a:rPr>
              <a:t> as per instructions in step 1.c of page 2.</a:t>
            </a:r>
            <a:endParaRPr sz="1400">
              <a:solidFill>
                <a:srgbClr val="13D31E"/>
              </a:solidFill>
              <a:latin typeface="Lato"/>
              <a:ea typeface="Lato"/>
              <a:cs typeface="Lato"/>
              <a:sym typeface="Lato"/>
            </a:endParaRPr>
          </a:p>
        </p:txBody>
      </p:sp>
    </p:spTree>
    <p:extLst>
      <p:ext uri="{BB962C8B-B14F-4D97-AF65-F5344CB8AC3E}">
        <p14:creationId xmlns:p14="http://schemas.microsoft.com/office/powerpoint/2010/main" val="2663065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8cd79714b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8cd79714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rgbClr val="13D31E"/>
                </a:solidFill>
                <a:latin typeface="Lato"/>
                <a:ea typeface="Lato"/>
                <a:cs typeface="Lato"/>
                <a:sym typeface="Lato"/>
              </a:rPr>
              <a:t>Read the article </a:t>
            </a:r>
            <a:r>
              <a:rPr lang="en" sz="1400" b="1" u="sng">
                <a:solidFill>
                  <a:schemeClr val="hlink"/>
                </a:solidFill>
                <a:latin typeface="Lato"/>
                <a:ea typeface="Lato"/>
                <a:cs typeface="Lato"/>
                <a:sym typeface="Lato"/>
                <a:hlinkClick r:id="rId3"/>
              </a:rPr>
              <a:t>The Promise of 3D Printing Organs</a:t>
            </a:r>
            <a:endParaRPr sz="1400" b="1">
              <a:solidFill>
                <a:srgbClr val="13D31E"/>
              </a:solidFill>
              <a:latin typeface="Lato"/>
              <a:ea typeface="Lato"/>
              <a:cs typeface="Lato"/>
              <a:sym typeface="Lato"/>
            </a:endParaRPr>
          </a:p>
          <a:p>
            <a:pPr marL="0" lvl="0" indent="0" algn="l" rtl="0">
              <a:spcBef>
                <a:spcPts val="0"/>
              </a:spcBef>
              <a:spcAft>
                <a:spcPts val="0"/>
              </a:spcAft>
              <a:buNone/>
            </a:pPr>
            <a:endParaRPr sz="1400" b="1">
              <a:solidFill>
                <a:srgbClr val="13D31E"/>
              </a:solidFill>
              <a:latin typeface="Lato"/>
              <a:ea typeface="Lato"/>
              <a:cs typeface="Lato"/>
              <a:sym typeface="Lato"/>
            </a:endParaRPr>
          </a:p>
          <a:p>
            <a:pPr marL="0" lvl="0" indent="0" algn="l" rtl="0">
              <a:spcBef>
                <a:spcPts val="0"/>
              </a:spcBef>
              <a:spcAft>
                <a:spcPts val="0"/>
              </a:spcAft>
              <a:buNone/>
            </a:pPr>
            <a:r>
              <a:rPr lang="en" sz="1400" b="1">
                <a:solidFill>
                  <a:srgbClr val="13D31E"/>
                </a:solidFill>
                <a:latin typeface="Lato"/>
                <a:ea typeface="Lato"/>
                <a:cs typeface="Lato"/>
                <a:sym typeface="Lato"/>
              </a:rPr>
              <a:t>Critique </a:t>
            </a:r>
            <a:r>
              <a:rPr lang="en" sz="1400">
                <a:solidFill>
                  <a:srgbClr val="13D31E"/>
                </a:solidFill>
                <a:latin typeface="Lato"/>
                <a:ea typeface="Lato"/>
                <a:cs typeface="Lato"/>
                <a:sym typeface="Lato"/>
              </a:rPr>
              <a:t>what you read in the provided article in each of the three provided perspectives:</a:t>
            </a:r>
            <a:endParaRPr sz="1400" b="1">
              <a:solidFill>
                <a:srgbClr val="13D31E"/>
              </a:solidFill>
              <a:latin typeface="Lato"/>
              <a:ea typeface="Lato"/>
              <a:cs typeface="Lato"/>
              <a:sym typeface="Lato"/>
            </a:endParaRPr>
          </a:p>
          <a:p>
            <a:pPr marL="0" lvl="0" indent="0" algn="l" rtl="0">
              <a:spcBef>
                <a:spcPts val="0"/>
              </a:spcBef>
              <a:spcAft>
                <a:spcPts val="0"/>
              </a:spcAft>
              <a:buNone/>
            </a:pPr>
            <a:endParaRPr sz="1400" b="1">
              <a:solidFill>
                <a:srgbClr val="13D31E"/>
              </a:solidFill>
              <a:latin typeface="Lato"/>
              <a:ea typeface="Lato"/>
              <a:cs typeface="Lato"/>
              <a:sym typeface="Lato"/>
            </a:endParaRPr>
          </a:p>
          <a:p>
            <a:pPr marL="0" lvl="0" indent="0" algn="l" rtl="0">
              <a:spcBef>
                <a:spcPts val="0"/>
              </a:spcBef>
              <a:spcAft>
                <a:spcPts val="0"/>
              </a:spcAft>
              <a:buNone/>
            </a:pPr>
            <a:r>
              <a:rPr lang="en" sz="1400" b="1">
                <a:solidFill>
                  <a:srgbClr val="13D31E"/>
                </a:solidFill>
                <a:latin typeface="Lato"/>
                <a:ea typeface="Lato"/>
                <a:cs typeface="Lato"/>
                <a:sym typeface="Lato"/>
              </a:rPr>
              <a:t>Cite the source</a:t>
            </a:r>
            <a:r>
              <a:rPr lang="en" sz="1400">
                <a:solidFill>
                  <a:srgbClr val="13D31E"/>
                </a:solidFill>
                <a:latin typeface="Lato"/>
                <a:ea typeface="Lato"/>
                <a:cs typeface="Lato"/>
                <a:sym typeface="Lato"/>
              </a:rPr>
              <a:t> as per instructions in step 1.c of page 2.</a:t>
            </a:r>
            <a:endParaRPr sz="1400">
              <a:solidFill>
                <a:srgbClr val="13D31E"/>
              </a:solidFill>
              <a:latin typeface="Lato"/>
              <a:ea typeface="Lato"/>
              <a:cs typeface="Lato"/>
              <a:sym typeface="Lato"/>
            </a:endParaRPr>
          </a:p>
        </p:txBody>
      </p:sp>
    </p:spTree>
    <p:extLst>
      <p:ext uri="{BB962C8B-B14F-4D97-AF65-F5344CB8AC3E}">
        <p14:creationId xmlns:p14="http://schemas.microsoft.com/office/powerpoint/2010/main" val="990423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8cea316e7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8cea316e7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rgbClr val="13D31E"/>
                </a:solidFill>
                <a:latin typeface="Lato"/>
                <a:ea typeface="Lato"/>
                <a:cs typeface="Lato"/>
                <a:sym typeface="Lato"/>
              </a:rPr>
              <a:t>Read the article </a:t>
            </a:r>
            <a:r>
              <a:rPr lang="en" sz="1400" b="1" u="sng">
                <a:solidFill>
                  <a:schemeClr val="hlink"/>
                </a:solidFill>
                <a:latin typeface="Lato"/>
                <a:ea typeface="Lato"/>
                <a:cs typeface="Lato"/>
                <a:sym typeface="Lato"/>
                <a:hlinkClick r:id="rId3"/>
              </a:rPr>
              <a:t>Test-Firing the World's First Fully 3D-Printed Gun</a:t>
            </a:r>
            <a:endParaRPr sz="1400" b="1">
              <a:solidFill>
                <a:srgbClr val="13D31E"/>
              </a:solidFill>
              <a:latin typeface="Lato"/>
              <a:ea typeface="Lato"/>
              <a:cs typeface="Lato"/>
              <a:sym typeface="Lato"/>
            </a:endParaRPr>
          </a:p>
          <a:p>
            <a:pPr marL="0" lvl="0" indent="0" algn="l" rtl="0">
              <a:spcBef>
                <a:spcPts val="0"/>
              </a:spcBef>
              <a:spcAft>
                <a:spcPts val="0"/>
              </a:spcAft>
              <a:buNone/>
            </a:pPr>
            <a:endParaRPr sz="1400" b="1">
              <a:solidFill>
                <a:srgbClr val="13D31E"/>
              </a:solidFill>
              <a:latin typeface="Lato"/>
              <a:ea typeface="Lato"/>
              <a:cs typeface="Lato"/>
              <a:sym typeface="Lato"/>
            </a:endParaRPr>
          </a:p>
          <a:p>
            <a:pPr marL="0" lvl="0" indent="0" algn="l" rtl="0">
              <a:spcBef>
                <a:spcPts val="0"/>
              </a:spcBef>
              <a:spcAft>
                <a:spcPts val="0"/>
              </a:spcAft>
              <a:buClr>
                <a:schemeClr val="dk2"/>
              </a:buClr>
              <a:buSzPts val="1100"/>
              <a:buFont typeface="Arial"/>
              <a:buNone/>
            </a:pPr>
            <a:r>
              <a:rPr lang="en" sz="1400" b="1">
                <a:solidFill>
                  <a:srgbClr val="13D31E"/>
                </a:solidFill>
                <a:latin typeface="Lato"/>
                <a:ea typeface="Lato"/>
                <a:cs typeface="Lato"/>
                <a:sym typeface="Lato"/>
              </a:rPr>
              <a:t>Critique </a:t>
            </a:r>
            <a:r>
              <a:rPr lang="en" sz="1400">
                <a:solidFill>
                  <a:srgbClr val="13D31E"/>
                </a:solidFill>
                <a:latin typeface="Lato"/>
                <a:ea typeface="Lato"/>
                <a:cs typeface="Lato"/>
                <a:sym typeface="Lato"/>
              </a:rPr>
              <a:t>what you read in the provided article in each of the three provided perspectives:</a:t>
            </a:r>
            <a:endParaRPr sz="1400">
              <a:solidFill>
                <a:srgbClr val="13D31E"/>
              </a:solidFill>
              <a:latin typeface="Lato"/>
              <a:ea typeface="Lato"/>
              <a:cs typeface="Lato"/>
              <a:sym typeface="Lato"/>
            </a:endParaRPr>
          </a:p>
          <a:p>
            <a:pPr marL="0" lvl="0" indent="0" algn="l" rtl="0">
              <a:spcBef>
                <a:spcPts val="0"/>
              </a:spcBef>
              <a:spcAft>
                <a:spcPts val="0"/>
              </a:spcAft>
              <a:buNone/>
            </a:pPr>
            <a:endParaRPr sz="1400">
              <a:solidFill>
                <a:srgbClr val="13D31E"/>
              </a:solidFill>
              <a:latin typeface="Lato"/>
              <a:ea typeface="Lato"/>
              <a:cs typeface="Lato"/>
              <a:sym typeface="Lato"/>
            </a:endParaRPr>
          </a:p>
          <a:p>
            <a:pPr marL="0" lvl="0" indent="0" algn="l" rtl="0">
              <a:spcBef>
                <a:spcPts val="0"/>
              </a:spcBef>
              <a:spcAft>
                <a:spcPts val="0"/>
              </a:spcAft>
              <a:buNone/>
            </a:pPr>
            <a:r>
              <a:rPr lang="en" sz="1400" b="1">
                <a:solidFill>
                  <a:srgbClr val="13D31E"/>
                </a:solidFill>
                <a:latin typeface="Lato"/>
                <a:ea typeface="Lato"/>
                <a:cs typeface="Lato"/>
                <a:sym typeface="Lato"/>
              </a:rPr>
              <a:t>Cite the source</a:t>
            </a:r>
            <a:r>
              <a:rPr lang="en" sz="1400">
                <a:solidFill>
                  <a:srgbClr val="13D31E"/>
                </a:solidFill>
                <a:latin typeface="Lato"/>
                <a:ea typeface="Lato"/>
                <a:cs typeface="Lato"/>
                <a:sym typeface="Lato"/>
              </a:rPr>
              <a:t> as per instructions in step 1.c of page 2.</a:t>
            </a:r>
            <a:endParaRPr sz="1400" b="1">
              <a:solidFill>
                <a:srgbClr val="13D31E"/>
              </a:solidFill>
              <a:latin typeface="Lato"/>
              <a:ea typeface="Lato"/>
              <a:cs typeface="Lato"/>
              <a:sym typeface="Lato"/>
            </a:endParaRPr>
          </a:p>
        </p:txBody>
      </p:sp>
    </p:spTree>
    <p:extLst>
      <p:ext uri="{BB962C8B-B14F-4D97-AF65-F5344CB8AC3E}">
        <p14:creationId xmlns:p14="http://schemas.microsoft.com/office/powerpoint/2010/main" val="71675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8cea316e7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8cea316e7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dirty="0">
                <a:solidFill>
                  <a:srgbClr val="13D31E"/>
                </a:solidFill>
                <a:latin typeface="Lato"/>
                <a:ea typeface="Lato"/>
                <a:cs typeface="Lato"/>
                <a:sym typeface="Lato"/>
              </a:rPr>
              <a:t>3D printing is generally thought of as a pretty neutral technology. Given the articles you have read reflect on ways you might, as a technology creator, stop to think about what you are using your skills to create.</a:t>
            </a:r>
            <a:endParaRPr sz="1400" dirty="0">
              <a:solidFill>
                <a:srgbClr val="13D31E"/>
              </a:solidFill>
              <a:latin typeface="Lato"/>
              <a:ea typeface="Lato"/>
              <a:cs typeface="Lato"/>
              <a:sym typeface="Lato"/>
            </a:endParaRPr>
          </a:p>
          <a:p>
            <a:pPr marL="0" lvl="0" indent="0" algn="l" rtl="0">
              <a:spcBef>
                <a:spcPts val="0"/>
              </a:spcBef>
              <a:spcAft>
                <a:spcPts val="0"/>
              </a:spcAft>
              <a:buNone/>
            </a:pPr>
            <a:endParaRPr sz="1400" dirty="0">
              <a:solidFill>
                <a:srgbClr val="13D31E"/>
              </a:solidFill>
              <a:latin typeface="Lato"/>
              <a:ea typeface="Lato"/>
              <a:cs typeface="Lato"/>
              <a:sym typeface="Lato"/>
            </a:endParaRPr>
          </a:p>
          <a:p>
            <a:pPr marL="0" lvl="0" indent="0" algn="l" rtl="0">
              <a:spcBef>
                <a:spcPts val="0"/>
              </a:spcBef>
              <a:spcAft>
                <a:spcPts val="0"/>
              </a:spcAft>
              <a:buNone/>
            </a:pPr>
            <a:r>
              <a:rPr lang="en" sz="1400" dirty="0">
                <a:solidFill>
                  <a:srgbClr val="13D31E"/>
                </a:solidFill>
                <a:latin typeface="Lato"/>
                <a:ea typeface="Lato"/>
                <a:cs typeface="Lato"/>
                <a:sym typeface="Lato"/>
              </a:rPr>
              <a:t>Neither printed organs nor printed guns are necessarily good or bad in a universal sense, but any technological creation comes with a range of positive and negative implications -- like the side effects of a drug.</a:t>
            </a:r>
            <a:endParaRPr sz="1400" dirty="0">
              <a:solidFill>
                <a:srgbClr val="13D31E"/>
              </a:solidFill>
              <a:latin typeface="Lato"/>
              <a:ea typeface="Lato"/>
              <a:cs typeface="Lato"/>
              <a:sym typeface="Lato"/>
            </a:endParaRPr>
          </a:p>
          <a:p>
            <a:pPr marL="0" lvl="0" indent="0" algn="l" rtl="0">
              <a:spcBef>
                <a:spcPts val="0"/>
              </a:spcBef>
              <a:spcAft>
                <a:spcPts val="0"/>
              </a:spcAft>
              <a:buNone/>
            </a:pPr>
            <a:endParaRPr sz="1400" dirty="0">
              <a:solidFill>
                <a:srgbClr val="13D31E"/>
              </a:solidFill>
              <a:latin typeface="Lato"/>
              <a:ea typeface="Lato"/>
              <a:cs typeface="Lato"/>
              <a:sym typeface="Lato"/>
            </a:endParaRPr>
          </a:p>
          <a:p>
            <a:pPr marL="0" lvl="0" indent="0" algn="l" rtl="0">
              <a:spcBef>
                <a:spcPts val="0"/>
              </a:spcBef>
              <a:spcAft>
                <a:spcPts val="0"/>
              </a:spcAft>
              <a:buNone/>
            </a:pPr>
            <a:r>
              <a:rPr lang="en" sz="1400" dirty="0">
                <a:solidFill>
                  <a:srgbClr val="13D31E"/>
                </a:solidFill>
                <a:latin typeface="Lato"/>
                <a:ea typeface="Lato"/>
                <a:cs typeface="Lato"/>
                <a:sym typeface="Lato"/>
              </a:rPr>
              <a:t>Think of a theoretical use of 3D-printing that you might choose to not engage in and discuss its origins or what this use might lead to down the road. </a:t>
            </a:r>
            <a:endParaRPr sz="1400" dirty="0">
              <a:solidFill>
                <a:srgbClr val="13D31E"/>
              </a:solidFill>
              <a:latin typeface="Lato"/>
              <a:ea typeface="Lato"/>
              <a:cs typeface="Lato"/>
              <a:sym typeface="Lato"/>
            </a:endParaRPr>
          </a:p>
          <a:p>
            <a:pPr marL="0" lvl="0" indent="0" algn="l" rtl="0">
              <a:spcBef>
                <a:spcPts val="0"/>
              </a:spcBef>
              <a:spcAft>
                <a:spcPts val="0"/>
              </a:spcAft>
              <a:buNone/>
            </a:pPr>
            <a:endParaRPr sz="1400" dirty="0">
              <a:solidFill>
                <a:srgbClr val="13D31E"/>
              </a:solidFill>
              <a:latin typeface="Lato"/>
              <a:ea typeface="Lato"/>
              <a:cs typeface="Lato"/>
              <a:sym typeface="Lato"/>
            </a:endParaRPr>
          </a:p>
        </p:txBody>
      </p:sp>
    </p:spTree>
    <p:extLst>
      <p:ext uri="{BB962C8B-B14F-4D97-AF65-F5344CB8AC3E}">
        <p14:creationId xmlns:p14="http://schemas.microsoft.com/office/powerpoint/2010/main" val="2451557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e232c53a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e232c53a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dirty="0">
                <a:solidFill>
                  <a:srgbClr val="13D31E"/>
                </a:solidFill>
                <a:latin typeface="Lato"/>
                <a:ea typeface="Lato"/>
                <a:cs typeface="Lato"/>
                <a:sym typeface="Lato"/>
              </a:rPr>
              <a:t>Read the following article (also on Canvas): </a:t>
            </a:r>
            <a:endParaRPr sz="1400" b="1" dirty="0">
              <a:solidFill>
                <a:srgbClr val="13D31E"/>
              </a:solidFill>
              <a:latin typeface="Lato"/>
              <a:ea typeface="Lato"/>
              <a:cs typeface="Lato"/>
              <a:sym typeface="Lato"/>
            </a:endParaRPr>
          </a:p>
          <a:p>
            <a:pPr marL="0" lvl="0" indent="0" algn="l" rtl="0">
              <a:spcBef>
                <a:spcPts val="0"/>
              </a:spcBef>
              <a:spcAft>
                <a:spcPts val="0"/>
              </a:spcAft>
              <a:buNone/>
            </a:pPr>
            <a:r>
              <a:rPr lang="en" sz="1400" b="1" u="sng" dirty="0">
                <a:solidFill>
                  <a:schemeClr val="hlink"/>
                </a:solidFill>
                <a:latin typeface="Lato"/>
                <a:ea typeface="Lato"/>
                <a:cs typeface="Lato"/>
                <a:sym typeface="Lato"/>
                <a:hlinkClick r:id="rId3"/>
              </a:rPr>
              <a:t>https://edtechmagazine.com/higher/article/2017/08/ai-gets-smarter-scholars-raise-ethics-questions</a:t>
            </a:r>
            <a:endParaRPr sz="1400" b="1" dirty="0">
              <a:solidFill>
                <a:srgbClr val="13D31E"/>
              </a:solidFill>
              <a:latin typeface="Lato"/>
              <a:ea typeface="Lato"/>
              <a:cs typeface="Lato"/>
              <a:sym typeface="Lato"/>
            </a:endParaRPr>
          </a:p>
          <a:p>
            <a:pPr marL="0" lvl="0" indent="0" algn="l" rtl="0">
              <a:spcBef>
                <a:spcPts val="0"/>
              </a:spcBef>
              <a:spcAft>
                <a:spcPts val="0"/>
              </a:spcAft>
              <a:buNone/>
            </a:pPr>
            <a:endParaRPr sz="1400" b="1" dirty="0">
              <a:solidFill>
                <a:srgbClr val="13D31E"/>
              </a:solidFill>
              <a:latin typeface="Lato"/>
              <a:ea typeface="Lato"/>
              <a:cs typeface="Lato"/>
              <a:sym typeface="Lato"/>
            </a:endParaRPr>
          </a:p>
          <a:p>
            <a:pPr marL="0" lvl="0" indent="0" algn="l" rtl="0">
              <a:spcBef>
                <a:spcPts val="0"/>
              </a:spcBef>
              <a:spcAft>
                <a:spcPts val="0"/>
              </a:spcAft>
              <a:buNone/>
            </a:pPr>
            <a:r>
              <a:rPr lang="en" sz="1400" b="1" dirty="0">
                <a:solidFill>
                  <a:srgbClr val="13D31E"/>
                </a:solidFill>
                <a:latin typeface="Lato"/>
                <a:ea typeface="Lato"/>
                <a:cs typeface="Lato"/>
                <a:sym typeface="Lato"/>
              </a:rPr>
              <a:t>Synthesize</a:t>
            </a:r>
            <a:r>
              <a:rPr lang="en" sz="1400" dirty="0">
                <a:solidFill>
                  <a:srgbClr val="13D31E"/>
                </a:solidFill>
                <a:latin typeface="Lato"/>
                <a:ea typeface="Lato"/>
                <a:cs typeface="Lato"/>
                <a:sym typeface="Lato"/>
              </a:rPr>
              <a:t> what you read in the provided article and write a discussion using the following questions as guidelines: </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What is our role in the deployment of technology?</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Why is ethics coursework relevant right now?</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Do you have other ideas for enabling ethics in CS education?</a:t>
            </a:r>
            <a:endParaRPr sz="1400" dirty="0">
              <a:solidFill>
                <a:srgbClr val="13D31E"/>
              </a:solidFill>
              <a:latin typeface="Lato"/>
              <a:ea typeface="Lato"/>
              <a:cs typeface="Lato"/>
              <a:sym typeface="Lato"/>
            </a:endParaRPr>
          </a:p>
          <a:p>
            <a:pPr marL="0" lvl="0" indent="0" algn="l" rtl="0">
              <a:spcBef>
                <a:spcPts val="0"/>
              </a:spcBef>
              <a:spcAft>
                <a:spcPts val="0"/>
              </a:spcAft>
              <a:buNone/>
            </a:pPr>
            <a:endParaRPr sz="1400" b="1" dirty="0">
              <a:solidFill>
                <a:srgbClr val="13D31E"/>
              </a:solidFill>
              <a:latin typeface="Lato"/>
              <a:ea typeface="Lato"/>
              <a:cs typeface="Lato"/>
              <a:sym typeface="Lato"/>
            </a:endParaRPr>
          </a:p>
          <a:p>
            <a:pPr marL="0" lvl="0" indent="0" algn="l" rtl="0">
              <a:spcBef>
                <a:spcPts val="0"/>
              </a:spcBef>
              <a:spcAft>
                <a:spcPts val="0"/>
              </a:spcAft>
              <a:buNone/>
            </a:pPr>
            <a:r>
              <a:rPr lang="en" sz="1400" b="1" dirty="0">
                <a:solidFill>
                  <a:srgbClr val="13D31E"/>
                </a:solidFill>
                <a:latin typeface="Lato"/>
                <a:ea typeface="Lato"/>
                <a:cs typeface="Lato"/>
                <a:sym typeface="Lato"/>
              </a:rPr>
              <a:t>Cite the sources</a:t>
            </a:r>
            <a:r>
              <a:rPr lang="en" sz="1400" dirty="0">
                <a:solidFill>
                  <a:srgbClr val="13D31E"/>
                </a:solidFill>
                <a:latin typeface="Lato"/>
                <a:ea typeface="Lato"/>
                <a:cs typeface="Lato"/>
                <a:sym typeface="Lato"/>
              </a:rPr>
              <a:t> as per instructions in step 1.c of page 2.</a:t>
            </a:r>
            <a:endParaRPr sz="1400" dirty="0">
              <a:solidFill>
                <a:srgbClr val="13D31E"/>
              </a:solidFill>
              <a:latin typeface="Lato"/>
              <a:ea typeface="Lato"/>
              <a:cs typeface="Lato"/>
              <a:sym typeface="Lato"/>
            </a:endParaRPr>
          </a:p>
        </p:txBody>
      </p:sp>
    </p:spTree>
    <p:extLst>
      <p:ext uri="{BB962C8B-B14F-4D97-AF65-F5344CB8AC3E}">
        <p14:creationId xmlns:p14="http://schemas.microsoft.com/office/powerpoint/2010/main" val="985825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1e232c53a6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1e232c53a6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rgbClr val="13D31E"/>
                </a:solidFill>
                <a:latin typeface="Lato"/>
                <a:ea typeface="Lato"/>
                <a:cs typeface="Lato"/>
                <a:sym typeface="Lato"/>
              </a:rPr>
              <a:t>Using your bibliography tool of choice, </a:t>
            </a:r>
            <a:r>
              <a:rPr lang="en" sz="1400" b="1">
                <a:solidFill>
                  <a:srgbClr val="13D31E"/>
                </a:solidFill>
                <a:latin typeface="Lato"/>
                <a:ea typeface="Lato"/>
                <a:cs typeface="Lato"/>
                <a:sym typeface="Lato"/>
              </a:rPr>
              <a:t>add a bibliography for this project.</a:t>
            </a:r>
            <a:endParaRPr sz="1400">
              <a:solidFill>
                <a:srgbClr val="13D31E"/>
              </a:solidFill>
              <a:latin typeface="Lato"/>
              <a:ea typeface="Lato"/>
              <a:cs typeface="Lato"/>
              <a:sym typeface="Lato"/>
            </a:endParaRPr>
          </a:p>
          <a:p>
            <a:pPr marL="0" lvl="0" indent="0" algn="l" rtl="0">
              <a:spcBef>
                <a:spcPts val="0"/>
              </a:spcBef>
              <a:spcAft>
                <a:spcPts val="0"/>
              </a:spcAft>
              <a:buNone/>
            </a:pPr>
            <a:r>
              <a:rPr lang="en" sz="1400">
                <a:solidFill>
                  <a:srgbClr val="13D31E"/>
                </a:solidFill>
                <a:latin typeface="Lato"/>
                <a:ea typeface="Lato"/>
                <a:cs typeface="Lato"/>
                <a:sym typeface="Lato"/>
              </a:rPr>
              <a:t>Each entry should include these items:</a:t>
            </a:r>
            <a:endParaRPr sz="1400">
              <a:solidFill>
                <a:srgbClr val="13D31E"/>
              </a:solidFill>
              <a:latin typeface="Lato"/>
              <a:ea typeface="Lato"/>
              <a:cs typeface="Lato"/>
              <a:sym typeface="Lato"/>
            </a:endParaRPr>
          </a:p>
          <a:p>
            <a:pPr marL="457200" lvl="0" indent="-304800" algn="l" rtl="0">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Author name</a:t>
            </a:r>
            <a:endParaRPr sz="1200">
              <a:solidFill>
                <a:srgbClr val="13D31E"/>
              </a:solidFill>
              <a:latin typeface="Lato"/>
              <a:ea typeface="Lato"/>
              <a:cs typeface="Lato"/>
              <a:sym typeface="Lato"/>
            </a:endParaRPr>
          </a:p>
          <a:p>
            <a:pPr marL="457200" lvl="0" indent="-304800" algn="l" rtl="0">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Title of the article</a:t>
            </a:r>
            <a:endParaRPr sz="1200">
              <a:solidFill>
                <a:srgbClr val="13D31E"/>
              </a:solidFill>
              <a:latin typeface="Lato"/>
              <a:ea typeface="Lato"/>
              <a:cs typeface="Lato"/>
              <a:sym typeface="Lato"/>
            </a:endParaRPr>
          </a:p>
          <a:p>
            <a:pPr marL="457200" lvl="0" indent="-304800" algn="l" rtl="0">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Publisher</a:t>
            </a:r>
            <a:endParaRPr sz="1200">
              <a:solidFill>
                <a:srgbClr val="13D31E"/>
              </a:solidFill>
              <a:latin typeface="Lato"/>
              <a:ea typeface="Lato"/>
              <a:cs typeface="Lato"/>
              <a:sym typeface="Lato"/>
            </a:endParaRPr>
          </a:p>
          <a:p>
            <a:pPr marL="457200" lvl="0" indent="-304800" algn="l" rtl="0">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Publish date</a:t>
            </a:r>
            <a:endParaRPr sz="1200">
              <a:solidFill>
                <a:srgbClr val="13D31E"/>
              </a:solidFill>
              <a:latin typeface="Lato"/>
              <a:ea typeface="Lato"/>
              <a:cs typeface="Lato"/>
              <a:sym typeface="Lato"/>
            </a:endParaRPr>
          </a:p>
          <a:p>
            <a:pPr marL="457200" lvl="0" indent="-304800" algn="l" rtl="0">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URL</a:t>
            </a:r>
            <a:endParaRPr sz="1200">
              <a:solidFill>
                <a:srgbClr val="13D31E"/>
              </a:solidFill>
              <a:latin typeface="Lato"/>
              <a:ea typeface="Lato"/>
              <a:cs typeface="Lato"/>
              <a:sym typeface="Lato"/>
            </a:endParaRPr>
          </a:p>
          <a:p>
            <a:pPr marL="0" lvl="0" indent="0" algn="l" rtl="0">
              <a:spcBef>
                <a:spcPts val="0"/>
              </a:spcBef>
              <a:spcAft>
                <a:spcPts val="0"/>
              </a:spcAft>
              <a:buNone/>
            </a:pPr>
            <a:endParaRPr sz="1400">
              <a:solidFill>
                <a:srgbClr val="13D31E"/>
              </a:solidFill>
              <a:latin typeface="Lato"/>
              <a:ea typeface="Lato"/>
              <a:cs typeface="Lato"/>
              <a:sym typeface="Lato"/>
            </a:endParaRPr>
          </a:p>
        </p:txBody>
      </p:sp>
    </p:spTree>
    <p:extLst>
      <p:ext uri="{BB962C8B-B14F-4D97-AF65-F5344CB8AC3E}">
        <p14:creationId xmlns:p14="http://schemas.microsoft.com/office/powerpoint/2010/main" val="554980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4" name="Google Shape;14;p2"/>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406425" y="1806825"/>
            <a:ext cx="8296800" cy="1542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a:endParaRPr/>
          </a:p>
        </p:txBody>
      </p:sp>
      <p:sp>
        <p:nvSpPr>
          <p:cNvPr id="20" name="Google Shape;20;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2400303" y="1602675"/>
            <a:ext cx="3071400" cy="3002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5"/>
          <p:cNvSpPr txBox="1">
            <a:spLocks noGrp="1"/>
          </p:cNvSpPr>
          <p:nvPr>
            <p:ph type="body" idx="2"/>
          </p:nvPr>
        </p:nvSpPr>
        <p:spPr>
          <a:xfrm>
            <a:off x="5650572" y="1602675"/>
            <a:ext cx="3071400" cy="3002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303300" y="411575"/>
            <a:ext cx="8520600" cy="639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319500" y="936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2" name="Google Shape;42;p7"/>
          <p:cNvSpPr txBox="1">
            <a:spLocks noGrp="1"/>
          </p:cNvSpPr>
          <p:nvPr>
            <p:ph type="body" idx="1"/>
          </p:nvPr>
        </p:nvSpPr>
        <p:spPr>
          <a:xfrm>
            <a:off x="319500" y="1846804"/>
            <a:ext cx="2808000" cy="2806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3" name="Google Shape;4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47" name="Google Shape;4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0" name="Google Shape;5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a:endParaRPr/>
          </a:p>
        </p:txBody>
      </p:sp>
      <p:sp>
        <p:nvSpPr>
          <p:cNvPr id="52" name="Google Shape;52;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5" name="Google Shape;65;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3"/>
          <p:cNvSpPr txBox="1"/>
          <p:nvPr/>
        </p:nvSpPr>
        <p:spPr>
          <a:xfrm>
            <a:off x="4311475" y="0"/>
            <a:ext cx="4832700" cy="9213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Lato"/>
                <a:ea typeface="Lato"/>
                <a:cs typeface="Lato"/>
                <a:sym typeface="Lato"/>
              </a:rPr>
              <a:t>Brain-Computer Interfaces: Applications</a:t>
            </a:r>
            <a:endParaRPr sz="3000" b="1">
              <a:solidFill>
                <a:schemeClr val="lt1"/>
              </a:solidFill>
              <a:latin typeface="Lato"/>
              <a:ea typeface="Lato"/>
              <a:cs typeface="Lato"/>
              <a:sym typeface="Lato"/>
            </a:endParaRPr>
          </a:p>
        </p:txBody>
      </p:sp>
      <p:sp>
        <p:nvSpPr>
          <p:cNvPr id="73" name="Google Shape;73;p13"/>
          <p:cNvSpPr txBox="1"/>
          <p:nvPr/>
        </p:nvSpPr>
        <p:spPr>
          <a:xfrm>
            <a:off x="142875" y="0"/>
            <a:ext cx="4168500" cy="5143500"/>
          </a:xfrm>
          <a:prstGeom prst="rect">
            <a:avLst/>
          </a:prstGeom>
          <a:noFill/>
          <a:ln>
            <a:noFill/>
          </a:ln>
        </p:spPr>
        <p:txBody>
          <a:bodyPr spcFirstLastPara="1" wrap="square" lIns="91425" tIns="91425" rIns="91425" bIns="91425" anchor="t" anchorCtr="0">
            <a:noAutofit/>
          </a:bodyPr>
          <a:lstStyle/>
          <a:p>
            <a:pPr marL="285750" lvl="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Signal </a:t>
            </a:r>
            <a:r>
              <a:rPr lang="en-US" dirty="0">
                <a:latin typeface="Times New Roman" panose="02020603050405020304" pitchFamily="18" charset="0"/>
                <a:cs typeface="Times New Roman" panose="02020603050405020304" pitchFamily="18" charset="0"/>
              </a:rPr>
              <a:t>Acquisition </a:t>
            </a:r>
          </a:p>
          <a:p>
            <a:pPr marL="285750" lvl="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Signal extraction </a:t>
            </a:r>
          </a:p>
          <a:p>
            <a:pPr marL="285750" lvl="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Moving towards independence among the disabled </a:t>
            </a:r>
          </a:p>
          <a:p>
            <a:pPr marL="0" lvl="0" indent="0" algn="l" rtl="0">
              <a:spcBef>
                <a:spcPts val="0"/>
              </a:spcBef>
              <a:spcAft>
                <a:spcPts val="0"/>
              </a:spcAft>
              <a:buNone/>
            </a:pPr>
            <a:endParaRPr dirty="0">
              <a:solidFill>
                <a:schemeClr val="dk2"/>
              </a:solidFill>
              <a:latin typeface="Lato"/>
              <a:ea typeface="Lato"/>
              <a:cs typeface="Lato"/>
              <a:sym typeface="Lato"/>
            </a:endParaRPr>
          </a:p>
          <a:p>
            <a:pPr marL="0" lvl="0" indent="0" algn="l" rtl="0">
              <a:spcBef>
                <a:spcPts val="0"/>
              </a:spcBef>
              <a:spcAft>
                <a:spcPts val="0"/>
              </a:spcAft>
              <a:buNone/>
            </a:pPr>
            <a:endParaRPr dirty="0">
              <a:solidFill>
                <a:schemeClr val="dk2"/>
              </a:solidFill>
              <a:latin typeface="Lato"/>
              <a:ea typeface="Lato"/>
              <a:cs typeface="Lato"/>
              <a:sym typeface="Lato"/>
            </a:endParaRPr>
          </a:p>
        </p:txBody>
      </p:sp>
      <p:sp>
        <p:nvSpPr>
          <p:cNvPr id="74" name="Google Shape;74;p13"/>
          <p:cNvSpPr txBox="1"/>
          <p:nvPr/>
        </p:nvSpPr>
        <p:spPr>
          <a:xfrm>
            <a:off x="1541124" y="921300"/>
            <a:ext cx="7602951" cy="4222200"/>
          </a:xfrm>
          <a:prstGeom prst="rect">
            <a:avLst/>
          </a:prstGeom>
          <a:noFill/>
          <a:ln>
            <a:noFill/>
          </a:ln>
        </p:spPr>
        <p:txBody>
          <a:bodyPr spcFirstLastPara="1" wrap="square" lIns="91425" tIns="91425" rIns="91425" bIns="91425" anchor="t" anchorCtr="0">
            <a:noAutofit/>
          </a:bodyPr>
          <a:lstStyle/>
          <a:p>
            <a:r>
              <a:rPr lang="en-US" b="1" dirty="0"/>
              <a:t>Signal Acquisition </a:t>
            </a:r>
            <a:endParaRPr lang="en-US" dirty="0"/>
          </a:p>
          <a:p>
            <a:r>
              <a:rPr lang="en-US" dirty="0"/>
              <a:t>This is a substantial challenge in the BCIs field. It has been designed comprising of other filtering methods such as: </a:t>
            </a:r>
          </a:p>
          <a:p>
            <a:r>
              <a:rPr lang="en-US" dirty="0" smtClean="0"/>
              <a:t>	Functional </a:t>
            </a:r>
            <a:r>
              <a:rPr lang="en-US" dirty="0"/>
              <a:t>Magnetic Resonance Imaging fMRI. This technique is used for detecting neurological activity for purposes of research. It involves observing a change of a subject in the blood flow while they are lying in the Magnetic Resonance Imaging machine. The response it receives is referred to as the Blood Oxygen Level Dependency. This emanates from the fundamental principle that; parts in the brain that are neurologically active tend to need a higher hemodynamic response than areas that are not engaged.  </a:t>
            </a:r>
          </a:p>
          <a:p>
            <a:r>
              <a:rPr lang="en-US" dirty="0" smtClean="0"/>
              <a:t>	Near-infrared </a:t>
            </a:r>
            <a:r>
              <a:rPr lang="en-US" dirty="0"/>
              <a:t>Spectroscopy (NIRS) also is a technique used to monitor response known as regional cerebral blood flow. Thus, it’s used to look over an overall area of the brain for activity. The magneto-encephalography approach also offers more sensors and hence, more spatial data. It is used for sensing brainwaves (Conrad &amp; Major 1-8). </a:t>
            </a:r>
            <a:r>
              <a:rPr lang="en-US" dirty="0" err="1"/>
              <a:t>Electrocorticography</a:t>
            </a:r>
            <a:r>
              <a:rPr lang="en-US" dirty="0"/>
              <a:t> (</a:t>
            </a:r>
            <a:r>
              <a:rPr lang="en-US" dirty="0" err="1"/>
              <a:t>ECoG</a:t>
            </a:r>
            <a:r>
              <a:rPr lang="en-US" dirty="0"/>
              <a:t>). It is used in implanting electrode pads into the surfaces of the brain, which have undergone surgery to collect signals from the cerebral cortex. And finally, the EEG. A method used in placing electric field detecting rods round the scalp of a person with a technique referred to as 10/20 positioning. And thus, readings will be taken according to the 10/20 manual.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4"/>
          <p:cNvSpPr txBox="1"/>
          <p:nvPr/>
        </p:nvSpPr>
        <p:spPr>
          <a:xfrm>
            <a:off x="4311475" y="0"/>
            <a:ext cx="4832700" cy="9213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Lato"/>
                <a:ea typeface="Lato"/>
                <a:cs typeface="Lato"/>
                <a:sym typeface="Lato"/>
              </a:rPr>
              <a:t>Brain-Computer Interfaces: Discussion</a:t>
            </a:r>
            <a:endParaRPr sz="3000" b="1">
              <a:solidFill>
                <a:schemeClr val="lt1"/>
              </a:solidFill>
              <a:latin typeface="Lato"/>
              <a:ea typeface="Lato"/>
              <a:cs typeface="Lato"/>
              <a:sym typeface="Lato"/>
            </a:endParaRPr>
          </a:p>
        </p:txBody>
      </p:sp>
      <p:sp>
        <p:nvSpPr>
          <p:cNvPr id="80" name="Google Shape;80;p14"/>
          <p:cNvSpPr txBox="1"/>
          <p:nvPr/>
        </p:nvSpPr>
        <p:spPr>
          <a:xfrm>
            <a:off x="142875" y="0"/>
            <a:ext cx="8697600" cy="5143500"/>
          </a:xfrm>
          <a:prstGeom prst="rect">
            <a:avLst/>
          </a:prstGeom>
          <a:noFill/>
          <a:ln>
            <a:noFill/>
          </a:ln>
        </p:spPr>
        <p:txBody>
          <a:bodyPr spcFirstLastPara="1" wrap="square" lIns="91425" tIns="91425" rIns="91425" bIns="91425" anchor="t" anchorCtr="0">
            <a:noAutofit/>
          </a:bodyPr>
          <a:lstStyle/>
          <a:p>
            <a:r>
              <a:rPr lang="en-US" dirty="0" smtClean="0"/>
              <a:t>	From </a:t>
            </a:r>
            <a:r>
              <a:rPr lang="en-US" dirty="0"/>
              <a:t>the article, indeed, research usually is carried through the substantial participation of the users. So, the privacy of the interviewees ought to be protected. There is a need for informed consent, engagement, responsibility, proper time allocation, and also the subjects ought to be motivated for better-achieved results. As such, the community of BCI researchers came up with the ethical considerations when conducting research as a basis of protecting the autonomy of the subject. Issues such as jeopardy of human dignity, liability, obtaining informed consent, responsibility were posed. However, the committee scrutinized the process and agreed to protect human dignity. The researchers were motivated to ask the questions parse since they ought to manage the user expectations without being compromised by the appetite of the BCI media (</a:t>
            </a:r>
            <a:r>
              <a:rPr lang="en-US" dirty="0" err="1"/>
              <a:t>Kernohan</a:t>
            </a:r>
            <a:r>
              <a:rPr lang="en-US" dirty="0"/>
              <a:t> et al. 109-122).</a:t>
            </a:r>
          </a:p>
          <a:p>
            <a:r>
              <a:rPr lang="en-US" dirty="0" smtClean="0"/>
              <a:t>	Moreover</a:t>
            </a:r>
            <a:r>
              <a:rPr lang="en-US" dirty="0"/>
              <a:t>, there is a need to consider the subjects for post research needs. Thus they expect to receive reliable information. Finally, it is an issue of responsibility, as such a standard code of rules and regulations ought to be agreed on</a:t>
            </a:r>
            <a:r>
              <a:rPr lang="en-US" dirty="0" smtClean="0"/>
              <a:t>.</a:t>
            </a:r>
          </a:p>
          <a:p>
            <a:r>
              <a:rPr lang="en-US" dirty="0"/>
              <a:t>Some of the agreed strategies for ethical considerations are: </a:t>
            </a:r>
          </a:p>
          <a:p>
            <a:r>
              <a:rPr lang="en-US" dirty="0"/>
              <a:t> </a:t>
            </a:r>
          </a:p>
          <a:p>
            <a:pPr marL="285750" lvl="0" indent="-285750">
              <a:buFont typeface="Arial" panose="020B0604020202020204" pitchFamily="34" charset="0"/>
              <a:buChar char="•"/>
            </a:pPr>
            <a:r>
              <a:rPr lang="en-US" dirty="0"/>
              <a:t>Privacy*</a:t>
            </a:r>
          </a:p>
          <a:p>
            <a:r>
              <a:rPr lang="en-US" dirty="0"/>
              <a:t>The information ought to be recorded with a lot of anonymity as a way of preserving human dignity.</a:t>
            </a:r>
          </a:p>
          <a:p>
            <a:pPr lvl="0"/>
            <a:r>
              <a:rPr lang="en-US" dirty="0"/>
              <a:t>Proper communication*</a:t>
            </a:r>
          </a:p>
          <a:p>
            <a:pPr marL="285750" indent="-285750">
              <a:buFont typeface="Arial" panose="020B0604020202020204" pitchFamily="34" charset="0"/>
              <a:buChar char="•"/>
            </a:pPr>
            <a:r>
              <a:rPr lang="en-US" dirty="0"/>
              <a:t>Effective communication is imperative for those who are at risk. So, technology will enhance communication for those who have difficulties with communication.</a:t>
            </a:r>
          </a:p>
          <a:p>
            <a:pPr marL="285750" lvl="0" indent="-285750">
              <a:buFont typeface="Arial" panose="020B0604020202020204" pitchFamily="34" charset="0"/>
              <a:buChar char="•"/>
            </a:pPr>
            <a:r>
              <a:rPr lang="en-US" dirty="0"/>
              <a:t>Distributive justice*</a:t>
            </a:r>
          </a:p>
          <a:p>
            <a:r>
              <a:rPr lang="en-US" dirty="0"/>
              <a:t>It is recognized that anybody needing to access this technology ought to gain legal consent and ownership to access it. As such, it will reduce commercial </a:t>
            </a:r>
            <a:r>
              <a:rPr lang="en-US" dirty="0" smtClean="0"/>
              <a:t>access</a:t>
            </a:r>
          </a:p>
          <a:p>
            <a:pPr marL="285750" indent="-285750">
              <a:buFont typeface="Arial" panose="020B0604020202020204" pitchFamily="34" charset="0"/>
              <a:buChar char="•"/>
            </a:pPr>
            <a:r>
              <a:rPr lang="en-US" dirty="0"/>
              <a:t>Confidentiality</a:t>
            </a:r>
          </a:p>
          <a:p>
            <a:pPr marL="285750" lvl="0" indent="-285750">
              <a:buFont typeface="Arial" panose="020B0604020202020204" pitchFamily="34" charset="0"/>
              <a:buChar char="•"/>
            </a:pPr>
            <a:r>
              <a:rPr lang="en-US" dirty="0"/>
              <a:t>Appropriate technology</a:t>
            </a:r>
          </a:p>
          <a:p>
            <a:pPr marL="285750" lvl="0" indent="-285750">
              <a:buFont typeface="Arial" panose="020B0604020202020204" pitchFamily="34" charset="0"/>
              <a:buChar char="•"/>
            </a:pPr>
            <a:r>
              <a:rPr lang="en-US" dirty="0"/>
              <a:t>Managing expectations of the user.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5"/>
          <p:cNvSpPr txBox="1"/>
          <p:nvPr/>
        </p:nvSpPr>
        <p:spPr>
          <a:xfrm>
            <a:off x="0" y="0"/>
            <a:ext cx="9144000" cy="604500"/>
          </a:xfrm>
          <a:prstGeom prst="rect">
            <a:avLst/>
          </a:prstGeom>
          <a:solidFill>
            <a:srgbClr val="FF66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dirty="0">
                <a:solidFill>
                  <a:schemeClr val="lt1"/>
                </a:solidFill>
                <a:latin typeface="Lato"/>
                <a:ea typeface="Lato"/>
                <a:cs typeface="Lato"/>
                <a:sym typeface="Lato"/>
              </a:rPr>
              <a:t>Critique 3D Printed organs article with these perspectives:</a:t>
            </a:r>
            <a:endParaRPr sz="2400" b="1" dirty="0">
              <a:solidFill>
                <a:schemeClr val="lt1"/>
              </a:solidFill>
              <a:latin typeface="Lato"/>
              <a:ea typeface="Lato"/>
              <a:cs typeface="Lato"/>
              <a:sym typeface="Lato"/>
            </a:endParaRPr>
          </a:p>
        </p:txBody>
      </p:sp>
      <p:sp>
        <p:nvSpPr>
          <p:cNvPr id="86" name="Google Shape;86;p15"/>
          <p:cNvSpPr txBox="1"/>
          <p:nvPr/>
        </p:nvSpPr>
        <p:spPr>
          <a:xfrm>
            <a:off x="6325200" y="604500"/>
            <a:ext cx="2818800" cy="8841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Lato"/>
                <a:ea typeface="Lato"/>
                <a:cs typeface="Lato"/>
                <a:sym typeface="Lato"/>
              </a:rPr>
              <a:t>Sociological</a:t>
            </a:r>
            <a:endParaRPr sz="3000" b="1">
              <a:solidFill>
                <a:schemeClr val="lt1"/>
              </a:solidFill>
              <a:latin typeface="Lato"/>
              <a:ea typeface="Lato"/>
              <a:cs typeface="Lato"/>
              <a:sym typeface="Lato"/>
            </a:endParaRPr>
          </a:p>
        </p:txBody>
      </p:sp>
      <p:sp>
        <p:nvSpPr>
          <p:cNvPr id="87" name="Google Shape;87;p15"/>
          <p:cNvSpPr txBox="1"/>
          <p:nvPr/>
        </p:nvSpPr>
        <p:spPr>
          <a:xfrm>
            <a:off x="3162600" y="604500"/>
            <a:ext cx="3162600" cy="8841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Lato"/>
                <a:ea typeface="Lato"/>
                <a:cs typeface="Lato"/>
                <a:sym typeface="Lato"/>
              </a:rPr>
              <a:t>Rhetorical</a:t>
            </a:r>
            <a:endParaRPr sz="3000" b="1">
              <a:solidFill>
                <a:schemeClr val="lt1"/>
              </a:solidFill>
              <a:latin typeface="Lato"/>
              <a:ea typeface="Lato"/>
              <a:cs typeface="Lato"/>
              <a:sym typeface="Lato"/>
            </a:endParaRPr>
          </a:p>
        </p:txBody>
      </p:sp>
      <p:sp>
        <p:nvSpPr>
          <p:cNvPr id="88" name="Google Shape;88;p15"/>
          <p:cNvSpPr txBox="1"/>
          <p:nvPr/>
        </p:nvSpPr>
        <p:spPr>
          <a:xfrm>
            <a:off x="0" y="604500"/>
            <a:ext cx="3162600" cy="8841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Lato"/>
                <a:ea typeface="Lato"/>
                <a:cs typeface="Lato"/>
                <a:sym typeface="Lato"/>
              </a:rPr>
              <a:t>Technical</a:t>
            </a:r>
            <a:endParaRPr sz="3000" b="1">
              <a:solidFill>
                <a:schemeClr val="lt1"/>
              </a:solidFill>
              <a:latin typeface="Lato"/>
              <a:ea typeface="Lato"/>
              <a:cs typeface="Lato"/>
              <a:sym typeface="Lato"/>
            </a:endParaRPr>
          </a:p>
        </p:txBody>
      </p:sp>
      <p:cxnSp>
        <p:nvCxnSpPr>
          <p:cNvPr id="89" name="Google Shape;89;p15"/>
          <p:cNvCxnSpPr/>
          <p:nvPr/>
        </p:nvCxnSpPr>
        <p:spPr>
          <a:xfrm>
            <a:off x="3163525" y="578200"/>
            <a:ext cx="13200" cy="4552200"/>
          </a:xfrm>
          <a:prstGeom prst="straightConnector1">
            <a:avLst/>
          </a:prstGeom>
          <a:noFill/>
          <a:ln w="9525" cap="flat" cmpd="sng">
            <a:solidFill>
              <a:schemeClr val="dk2"/>
            </a:solidFill>
            <a:prstDash val="solid"/>
            <a:round/>
            <a:headEnd type="none" w="med" len="med"/>
            <a:tailEnd type="none" w="med" len="med"/>
          </a:ln>
        </p:spPr>
      </p:cxnSp>
      <p:cxnSp>
        <p:nvCxnSpPr>
          <p:cNvPr id="90" name="Google Shape;90;p15"/>
          <p:cNvCxnSpPr/>
          <p:nvPr/>
        </p:nvCxnSpPr>
        <p:spPr>
          <a:xfrm>
            <a:off x="6325200" y="578200"/>
            <a:ext cx="13200" cy="4552200"/>
          </a:xfrm>
          <a:prstGeom prst="straightConnector1">
            <a:avLst/>
          </a:prstGeom>
          <a:noFill/>
          <a:ln w="9525" cap="flat" cmpd="sng">
            <a:solidFill>
              <a:schemeClr val="dk2"/>
            </a:solidFill>
            <a:prstDash val="solid"/>
            <a:round/>
            <a:headEnd type="none" w="med" len="med"/>
            <a:tailEnd type="none" w="med" len="med"/>
          </a:ln>
        </p:spPr>
      </p:cxnSp>
      <p:sp>
        <p:nvSpPr>
          <p:cNvPr id="91" name="Google Shape;91;p15"/>
          <p:cNvSpPr txBox="1"/>
          <p:nvPr/>
        </p:nvSpPr>
        <p:spPr>
          <a:xfrm>
            <a:off x="9950" y="1488625"/>
            <a:ext cx="3162600" cy="3654900"/>
          </a:xfrm>
          <a:prstGeom prst="rect">
            <a:avLst/>
          </a:prstGeom>
          <a:noFill/>
          <a:ln>
            <a:noFill/>
          </a:ln>
        </p:spPr>
        <p:txBody>
          <a:bodyPr spcFirstLastPara="1" wrap="square" lIns="91425" tIns="91425" rIns="91425" bIns="91425" anchor="t" anchorCtr="0">
            <a:noAutofit/>
          </a:bodyPr>
          <a:lstStyle/>
          <a:p>
            <a:r>
              <a:rPr lang="en-US"/>
              <a:t>3D printing has been regarded as a way of saving lives and improving the quality of life among engineers. It intends to develop practical substitutes for damaged tissues with the help of bioengineering, where scaffolds have got their place in tissue engineering.</a:t>
            </a:r>
          </a:p>
        </p:txBody>
      </p:sp>
      <p:sp>
        <p:nvSpPr>
          <p:cNvPr id="92" name="Google Shape;92;p15"/>
          <p:cNvSpPr txBox="1"/>
          <p:nvPr/>
        </p:nvSpPr>
        <p:spPr>
          <a:xfrm>
            <a:off x="3150325" y="1449050"/>
            <a:ext cx="3162600" cy="3681300"/>
          </a:xfrm>
          <a:prstGeom prst="rect">
            <a:avLst/>
          </a:prstGeom>
          <a:noFill/>
          <a:ln>
            <a:noFill/>
          </a:ln>
        </p:spPr>
        <p:txBody>
          <a:bodyPr spcFirstLastPara="1" wrap="square" lIns="91425" tIns="91425" rIns="91425" bIns="91425" anchor="t" anchorCtr="0">
            <a:noAutofit/>
          </a:bodyPr>
          <a:lstStyle/>
          <a:p>
            <a:r>
              <a:rPr lang="en-US"/>
              <a:t>It is not clear whether 3D printing has been able to create narrow channels of blood vessels that are necessary for keeping them alive (Albright, 2016). Commonly referred to as vascularization.</a:t>
            </a:r>
          </a:p>
        </p:txBody>
      </p:sp>
      <p:sp>
        <p:nvSpPr>
          <p:cNvPr id="93" name="Google Shape;93;p15"/>
          <p:cNvSpPr txBox="1"/>
          <p:nvPr/>
        </p:nvSpPr>
        <p:spPr>
          <a:xfrm>
            <a:off x="6317075" y="1488625"/>
            <a:ext cx="2818800" cy="3654900"/>
          </a:xfrm>
          <a:prstGeom prst="rect">
            <a:avLst/>
          </a:prstGeom>
          <a:noFill/>
          <a:ln>
            <a:noFill/>
          </a:ln>
        </p:spPr>
        <p:txBody>
          <a:bodyPr spcFirstLastPara="1" wrap="square" lIns="91425" tIns="91425" rIns="91425" bIns="91425" anchor="t" anchorCtr="0">
            <a:noAutofit/>
          </a:bodyPr>
          <a:lstStyle/>
          <a:p>
            <a:r>
              <a:rPr lang="en-US"/>
              <a:t>3D printing is perceived as a game-changer by printing human organs by demand. However, society does not necessitate the need to live forever.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6"/>
          <p:cNvSpPr txBox="1"/>
          <p:nvPr/>
        </p:nvSpPr>
        <p:spPr>
          <a:xfrm>
            <a:off x="0" y="0"/>
            <a:ext cx="9144000" cy="604500"/>
          </a:xfrm>
          <a:prstGeom prst="rect">
            <a:avLst/>
          </a:prstGeom>
          <a:solidFill>
            <a:srgbClr val="FF66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dirty="0">
                <a:solidFill>
                  <a:schemeClr val="lt1"/>
                </a:solidFill>
                <a:latin typeface="Lato"/>
                <a:ea typeface="Lato"/>
                <a:cs typeface="Lato"/>
                <a:sym typeface="Lato"/>
              </a:rPr>
              <a:t>Critique 3D Printed Gun article with these perspectives:</a:t>
            </a:r>
            <a:endParaRPr sz="2400" b="1" dirty="0">
              <a:solidFill>
                <a:schemeClr val="lt1"/>
              </a:solidFill>
              <a:latin typeface="Lato"/>
              <a:ea typeface="Lato"/>
              <a:cs typeface="Lato"/>
              <a:sym typeface="Lato"/>
            </a:endParaRPr>
          </a:p>
        </p:txBody>
      </p:sp>
      <p:sp>
        <p:nvSpPr>
          <p:cNvPr id="99" name="Google Shape;99;p16"/>
          <p:cNvSpPr txBox="1"/>
          <p:nvPr/>
        </p:nvSpPr>
        <p:spPr>
          <a:xfrm>
            <a:off x="6325200" y="604500"/>
            <a:ext cx="2818800" cy="8841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Lato"/>
                <a:ea typeface="Lato"/>
                <a:cs typeface="Lato"/>
                <a:sym typeface="Lato"/>
              </a:rPr>
              <a:t>Sociological</a:t>
            </a:r>
            <a:endParaRPr sz="3000" b="1">
              <a:solidFill>
                <a:schemeClr val="lt1"/>
              </a:solidFill>
              <a:latin typeface="Lato"/>
              <a:ea typeface="Lato"/>
              <a:cs typeface="Lato"/>
              <a:sym typeface="Lato"/>
            </a:endParaRPr>
          </a:p>
        </p:txBody>
      </p:sp>
      <p:sp>
        <p:nvSpPr>
          <p:cNvPr id="100" name="Google Shape;100;p16"/>
          <p:cNvSpPr txBox="1"/>
          <p:nvPr/>
        </p:nvSpPr>
        <p:spPr>
          <a:xfrm>
            <a:off x="3162600" y="604500"/>
            <a:ext cx="3162600" cy="8841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Lato"/>
                <a:ea typeface="Lato"/>
                <a:cs typeface="Lato"/>
                <a:sym typeface="Lato"/>
              </a:rPr>
              <a:t>Rhetorical</a:t>
            </a:r>
            <a:endParaRPr sz="3000" b="1">
              <a:solidFill>
                <a:schemeClr val="lt1"/>
              </a:solidFill>
              <a:latin typeface="Lato"/>
              <a:ea typeface="Lato"/>
              <a:cs typeface="Lato"/>
              <a:sym typeface="Lato"/>
            </a:endParaRPr>
          </a:p>
        </p:txBody>
      </p:sp>
      <p:sp>
        <p:nvSpPr>
          <p:cNvPr id="101" name="Google Shape;101;p16"/>
          <p:cNvSpPr txBox="1"/>
          <p:nvPr/>
        </p:nvSpPr>
        <p:spPr>
          <a:xfrm>
            <a:off x="0" y="604500"/>
            <a:ext cx="3162600" cy="8841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Lato"/>
                <a:ea typeface="Lato"/>
                <a:cs typeface="Lato"/>
                <a:sym typeface="Lato"/>
              </a:rPr>
              <a:t>Technical</a:t>
            </a:r>
            <a:endParaRPr sz="3000" b="1">
              <a:solidFill>
                <a:schemeClr val="lt1"/>
              </a:solidFill>
              <a:latin typeface="Lato"/>
              <a:ea typeface="Lato"/>
              <a:cs typeface="Lato"/>
              <a:sym typeface="Lato"/>
            </a:endParaRPr>
          </a:p>
        </p:txBody>
      </p:sp>
      <p:cxnSp>
        <p:nvCxnSpPr>
          <p:cNvPr id="102" name="Google Shape;102;p16"/>
          <p:cNvCxnSpPr/>
          <p:nvPr/>
        </p:nvCxnSpPr>
        <p:spPr>
          <a:xfrm>
            <a:off x="3163525" y="578200"/>
            <a:ext cx="13200" cy="4552200"/>
          </a:xfrm>
          <a:prstGeom prst="straightConnector1">
            <a:avLst/>
          </a:prstGeom>
          <a:noFill/>
          <a:ln w="9525" cap="flat" cmpd="sng">
            <a:solidFill>
              <a:schemeClr val="dk2"/>
            </a:solidFill>
            <a:prstDash val="solid"/>
            <a:round/>
            <a:headEnd type="none" w="med" len="med"/>
            <a:tailEnd type="none" w="med" len="med"/>
          </a:ln>
        </p:spPr>
      </p:cxnSp>
      <p:cxnSp>
        <p:nvCxnSpPr>
          <p:cNvPr id="103" name="Google Shape;103;p16"/>
          <p:cNvCxnSpPr/>
          <p:nvPr/>
        </p:nvCxnSpPr>
        <p:spPr>
          <a:xfrm>
            <a:off x="6325200" y="578200"/>
            <a:ext cx="13200" cy="4552200"/>
          </a:xfrm>
          <a:prstGeom prst="straightConnector1">
            <a:avLst/>
          </a:prstGeom>
          <a:noFill/>
          <a:ln w="9525" cap="flat" cmpd="sng">
            <a:solidFill>
              <a:schemeClr val="dk2"/>
            </a:solidFill>
            <a:prstDash val="solid"/>
            <a:round/>
            <a:headEnd type="none" w="med" len="med"/>
            <a:tailEnd type="none" w="med" len="med"/>
          </a:ln>
        </p:spPr>
      </p:cxnSp>
      <p:sp>
        <p:nvSpPr>
          <p:cNvPr id="104" name="Google Shape;104;p16"/>
          <p:cNvSpPr txBox="1"/>
          <p:nvPr/>
        </p:nvSpPr>
        <p:spPr>
          <a:xfrm>
            <a:off x="9950" y="1488625"/>
            <a:ext cx="3162600" cy="3654900"/>
          </a:xfrm>
          <a:prstGeom prst="rect">
            <a:avLst/>
          </a:prstGeom>
          <a:noFill/>
          <a:ln>
            <a:noFill/>
          </a:ln>
        </p:spPr>
        <p:txBody>
          <a:bodyPr spcFirstLastPara="1" wrap="square" lIns="91425" tIns="91425" rIns="91425" bIns="91425" anchor="t" anchorCtr="0">
            <a:noAutofit/>
          </a:bodyPr>
          <a:lstStyle/>
          <a:p>
            <a:r>
              <a:rPr lang="en-US" dirty="0"/>
              <a:t>The</a:t>
            </a:r>
            <a:r>
              <a:rPr lang="en-US" b="1" dirty="0"/>
              <a:t> </a:t>
            </a:r>
            <a:r>
              <a:rPr lang="en-US" dirty="0"/>
              <a:t>liberator, 3D printing gun is a can be viewed as garbage for a gun. It is made out of plastic with no ballistic enhancements for the shot.</a:t>
            </a:r>
          </a:p>
        </p:txBody>
      </p:sp>
      <p:sp>
        <p:nvSpPr>
          <p:cNvPr id="105" name="Google Shape;105;p16"/>
          <p:cNvSpPr txBox="1"/>
          <p:nvPr/>
        </p:nvSpPr>
        <p:spPr>
          <a:xfrm>
            <a:off x="3150325" y="1449050"/>
            <a:ext cx="3162600" cy="3681300"/>
          </a:xfrm>
          <a:prstGeom prst="rect">
            <a:avLst/>
          </a:prstGeom>
          <a:noFill/>
          <a:ln>
            <a:noFill/>
          </a:ln>
        </p:spPr>
        <p:txBody>
          <a:bodyPr spcFirstLastPara="1" wrap="square" lIns="91425" tIns="91425" rIns="91425" bIns="91425" anchor="t" anchorCtr="0">
            <a:noAutofit/>
          </a:bodyPr>
          <a:lstStyle/>
          <a:p>
            <a:r>
              <a:rPr lang="en-US"/>
              <a:t>It is rhetorical that apart from the fears of 3D guns, it is likely to increase the chances of criminals going unnoticed or undetected with the guns at home (Greenberg, 2013). </a:t>
            </a:r>
          </a:p>
        </p:txBody>
      </p:sp>
      <p:sp>
        <p:nvSpPr>
          <p:cNvPr id="106" name="Google Shape;106;p16"/>
          <p:cNvSpPr txBox="1"/>
          <p:nvPr/>
        </p:nvSpPr>
        <p:spPr>
          <a:xfrm>
            <a:off x="6317075" y="1488625"/>
            <a:ext cx="2818800" cy="3654900"/>
          </a:xfrm>
          <a:prstGeom prst="rect">
            <a:avLst/>
          </a:prstGeom>
          <a:noFill/>
          <a:ln>
            <a:noFill/>
          </a:ln>
        </p:spPr>
        <p:txBody>
          <a:bodyPr spcFirstLastPara="1" wrap="square" lIns="91425" tIns="91425" rIns="91425" bIns="91425" anchor="t" anchorCtr="0">
            <a:noAutofit/>
          </a:bodyPr>
          <a:lstStyle/>
          <a:p>
            <a:r>
              <a:rPr lang="en-US"/>
              <a:t>Many consumers of the 3D guns experience problems at home, causing defects in the items they mold. It can be harmful, especially to children.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p:nvPr/>
        </p:nvSpPr>
        <p:spPr>
          <a:xfrm>
            <a:off x="5078200" y="0"/>
            <a:ext cx="4065600" cy="6309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Lato"/>
                <a:ea typeface="Lato"/>
                <a:cs typeface="Lato"/>
                <a:sym typeface="Lato"/>
              </a:rPr>
              <a:t>3D Printing Discussion</a:t>
            </a:r>
            <a:endParaRPr sz="3000" b="1">
              <a:solidFill>
                <a:schemeClr val="lt1"/>
              </a:solidFill>
              <a:latin typeface="Lato"/>
              <a:ea typeface="Lato"/>
              <a:cs typeface="Lato"/>
              <a:sym typeface="Lato"/>
            </a:endParaRPr>
          </a:p>
        </p:txBody>
      </p:sp>
      <p:sp>
        <p:nvSpPr>
          <p:cNvPr id="112" name="Google Shape;112;p17"/>
          <p:cNvSpPr txBox="1"/>
          <p:nvPr/>
        </p:nvSpPr>
        <p:spPr>
          <a:xfrm>
            <a:off x="0" y="0"/>
            <a:ext cx="8697600" cy="5143500"/>
          </a:xfrm>
          <a:prstGeom prst="rect">
            <a:avLst/>
          </a:prstGeom>
          <a:noFill/>
          <a:ln>
            <a:noFill/>
          </a:ln>
        </p:spPr>
        <p:txBody>
          <a:bodyPr spcFirstLastPara="1" wrap="square" lIns="91425" tIns="91425" rIns="91425" bIns="91425" anchor="t" anchorCtr="0">
            <a:noAutofit/>
          </a:bodyPr>
          <a:lstStyle/>
          <a:p>
            <a:endParaRPr lang="en-US" dirty="0" smtClean="0"/>
          </a:p>
          <a:p>
            <a:endParaRPr lang="en-US" dirty="0"/>
          </a:p>
          <a:p>
            <a:endParaRPr lang="en-US" dirty="0" smtClean="0"/>
          </a:p>
          <a:p>
            <a:r>
              <a:rPr lang="en-US" dirty="0" smtClean="0"/>
              <a:t>3D </a:t>
            </a:r>
            <a:r>
              <a:rPr lang="en-US" dirty="0"/>
              <a:t>printing has become popular in the recent past. However, like any other technology, it has merits and demerits.</a:t>
            </a:r>
          </a:p>
          <a:p>
            <a:r>
              <a:rPr lang="en-US" dirty="0"/>
              <a:t>Merits.</a:t>
            </a:r>
          </a:p>
          <a:p>
            <a:r>
              <a:rPr lang="en-US" dirty="0" smtClean="0"/>
              <a:t>	It </a:t>
            </a:r>
            <a:r>
              <a:rPr lang="en-US" dirty="0"/>
              <a:t>allows customization of raw materials to any design no matter how complex it may seem. Also, it increases productivity in the sense that it enables quick production of numerous prototypes in a few hours. As such, it aids designers in improving their prototypes for any designs. Consequently, 3D technology is cheaper in terms of costs of productions in mass productions. Moreover, 3D technology minimizes storage. Offers employment opportunities for engineers and technicians who are skilled at troubleshooting and design maintenance. In healthcare, technology has customized the body parts of humans, addressing the shortage of organ donations and rejections.</a:t>
            </a:r>
          </a:p>
          <a:p>
            <a:r>
              <a:rPr lang="en-US" dirty="0"/>
              <a:t>Demerits</a:t>
            </a:r>
          </a:p>
          <a:p>
            <a:r>
              <a:rPr lang="en-US" dirty="0" smtClean="0"/>
              <a:t>	This </a:t>
            </a:r>
            <a:r>
              <a:rPr lang="en-US" dirty="0"/>
              <a:t>technology has reduced the number of manufacturing jobs, especially in countries where low skilled jobs are needed. Also, it encourages the production of hazardous items such as guns, making it easier for a terrorist to bring a weapon unnoticed. Another violation s counterfeiting. 3d technology is encouraging artificial organs and products by violating copyrights.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8"/>
          <p:cNvSpPr txBox="1"/>
          <p:nvPr/>
        </p:nvSpPr>
        <p:spPr>
          <a:xfrm>
            <a:off x="5617750" y="0"/>
            <a:ext cx="3526200" cy="6309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Lato"/>
                <a:ea typeface="Lato"/>
                <a:cs typeface="Lato"/>
                <a:sym typeface="Lato"/>
              </a:rPr>
              <a:t>Being the Manager</a:t>
            </a:r>
            <a:endParaRPr sz="3000" b="1">
              <a:solidFill>
                <a:schemeClr val="lt1"/>
              </a:solidFill>
              <a:latin typeface="Lato"/>
              <a:ea typeface="Lato"/>
              <a:cs typeface="Lato"/>
              <a:sym typeface="Lato"/>
            </a:endParaRPr>
          </a:p>
        </p:txBody>
      </p:sp>
      <p:sp>
        <p:nvSpPr>
          <p:cNvPr id="118" name="Google Shape;118;p18"/>
          <p:cNvSpPr txBox="1"/>
          <p:nvPr/>
        </p:nvSpPr>
        <p:spPr>
          <a:xfrm>
            <a:off x="142875" y="0"/>
            <a:ext cx="8697600" cy="5143500"/>
          </a:xfrm>
          <a:prstGeom prst="rect">
            <a:avLst/>
          </a:prstGeom>
          <a:noFill/>
          <a:ln>
            <a:noFill/>
          </a:ln>
        </p:spPr>
        <p:txBody>
          <a:bodyPr spcFirstLastPara="1" wrap="square" lIns="91425" tIns="91425" rIns="91425" bIns="91425" anchor="t" anchorCtr="0">
            <a:noAutofit/>
          </a:bodyPr>
          <a:lstStyle/>
          <a:p>
            <a:r>
              <a:rPr lang="en-US" dirty="0" smtClean="0"/>
              <a:t>	</a:t>
            </a:r>
          </a:p>
          <a:p>
            <a:endParaRPr lang="en-US" dirty="0"/>
          </a:p>
          <a:p>
            <a:endParaRPr lang="en-US" dirty="0" smtClean="0"/>
          </a:p>
          <a:p>
            <a:r>
              <a:rPr lang="en-US" dirty="0"/>
              <a:t>	</a:t>
            </a:r>
            <a:r>
              <a:rPr lang="en-US" dirty="0" smtClean="0"/>
              <a:t>Technology </a:t>
            </a:r>
            <a:r>
              <a:rPr lang="en-US" dirty="0"/>
              <a:t>is playing a significant role in the production of office effectiveness. Its deployment and use carry with it numerous responsibilities that must be shared among the users. As users of technology, we ought we have the following duties.</a:t>
            </a:r>
          </a:p>
          <a:p>
            <a:r>
              <a:rPr lang="en-US" dirty="0" smtClean="0"/>
              <a:t>	Need </a:t>
            </a:r>
            <a:r>
              <a:rPr lang="en-US" dirty="0"/>
              <a:t>communication. This is a critical role of the user. Effective collaboration between the use and the developer will certify that the need is agreed upon. The requirements can comprise of: tasks to be computed, which require technical skills, information which is likely to impact the department or computer pieces of training. Ensuring data honesty and security. The user is answerable for its accuracy and completeness. So he/she is responsible for using security tolls and procedures which protect confidential information. Users assist in software installation, data backup, purging, and archiving.</a:t>
            </a:r>
          </a:p>
          <a:p>
            <a:r>
              <a:rPr lang="en-US" dirty="0"/>
              <a:t> </a:t>
            </a:r>
          </a:p>
          <a:p>
            <a:r>
              <a:rPr lang="en-US" dirty="0" smtClean="0"/>
              <a:t>	Ethical </a:t>
            </a:r>
            <a:r>
              <a:rPr lang="en-US" dirty="0"/>
              <a:t>implications regarding emerging technologies are: the AI and robots are continually being produced and automated. Their functions are extending entering the areas of job specializations. The AI will change how we command software, thus redefining the way we interact with computers. The printing technology is transitioning organic materials, by assembling biomaterials which evolve and develop on their own.</a:t>
            </a:r>
          </a:p>
          <a:p>
            <a:r>
              <a:rPr lang="en-US" dirty="0"/>
              <a:t>To CS education, technology experts ought to act responsibly, ways which reduce harm, contribute to the wellbeing of the society and humans and also be professional to avoid discriminate actions. </a:t>
            </a:r>
            <a:endParaRPr dirty="0">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9"/>
          <p:cNvSpPr txBox="1"/>
          <p:nvPr/>
        </p:nvSpPr>
        <p:spPr>
          <a:xfrm>
            <a:off x="3605950" y="0"/>
            <a:ext cx="5538000" cy="6072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Lato"/>
                <a:ea typeface="Lato"/>
                <a:cs typeface="Lato"/>
                <a:sym typeface="Lato"/>
              </a:rPr>
              <a:t>This Project’s Bibliography</a:t>
            </a:r>
            <a:endParaRPr sz="3000" b="1">
              <a:solidFill>
                <a:schemeClr val="lt1"/>
              </a:solidFill>
              <a:latin typeface="Lato"/>
              <a:ea typeface="Lato"/>
              <a:cs typeface="Lato"/>
              <a:sym typeface="Lato"/>
            </a:endParaRPr>
          </a:p>
        </p:txBody>
      </p:sp>
      <p:sp>
        <p:nvSpPr>
          <p:cNvPr id="124" name="Google Shape;124;p19"/>
          <p:cNvSpPr txBox="1"/>
          <p:nvPr/>
        </p:nvSpPr>
        <p:spPr>
          <a:xfrm>
            <a:off x="142875" y="0"/>
            <a:ext cx="8734800" cy="555446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Lato"/>
              <a:ea typeface="Lato"/>
              <a:cs typeface="Lato"/>
              <a:sym typeface="Lato"/>
            </a:endParaRPr>
          </a:p>
        </p:txBody>
      </p:sp>
      <p:sp>
        <p:nvSpPr>
          <p:cNvPr id="3" name="Rectangle 2"/>
          <p:cNvSpPr>
            <a:spLocks noChangeArrowheads="1"/>
          </p:cNvSpPr>
          <p:nvPr/>
        </p:nvSpPr>
        <p:spPr bwMode="auto">
          <a:xfrm>
            <a:off x="1253367" y="1154225"/>
            <a:ext cx="6513816" cy="2092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2352"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171450" marR="0" lvl="0" indent="-171450" algn="ctr"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12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Works Cited</a:t>
            </a:r>
            <a:endParaRPr kumimoji="0" lang="en-US" sz="1600" b="0" i="0" u="none" strike="noStrike" cap="none" normalizeH="0" baseline="0" dirty="0" smtClean="0">
              <a:ln>
                <a:noFill/>
              </a:ln>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Albright, Brian. "The Promise of 3D Printing Organs." 2016.</a:t>
            </a:r>
            <a:endParaRPr kumimoji="0" lang="en-US" sz="800" b="0" i="0" u="none" strike="noStrike" cap="none" normalizeH="0" baseline="0" dirty="0" smtClean="0">
              <a:ln>
                <a:noFill/>
              </a:ln>
              <a:solidFill>
                <a:schemeClr val="tx1"/>
              </a:solidFill>
              <a:effectLs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Conrad, Tyler C. Major, and James M. "A Survey of Brain-Computer Interfaces and Their Applications." (2014): 1-8.</a:t>
            </a:r>
            <a:endParaRPr kumimoji="0" lang="en-US" sz="800" b="0" i="0" u="none" strike="noStrike" cap="none" normalizeH="0" baseline="0" dirty="0" smtClean="0">
              <a:ln>
                <a:noFill/>
              </a:ln>
              <a:solidFill>
                <a:schemeClr val="tx1"/>
              </a:solidFill>
              <a:effectLs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Greenberg, Andy. </a:t>
            </a:r>
            <a:r>
              <a:rPr kumimoji="0" lang="en-US" sz="1200" b="0" i="1"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Meet The 'Liberator': Test-Firing The World's First Fully 3D-Printed Gun</a:t>
            </a:r>
            <a:r>
              <a:rPr kumimoji="0" 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USA: Forbes, 2013.</a:t>
            </a:r>
            <a:endParaRPr kumimoji="0" lang="en-US" sz="800" b="0" i="0" u="none" strike="noStrike" cap="none" normalizeH="0" baseline="0" dirty="0" smtClean="0">
              <a:ln>
                <a:noFill/>
              </a:ln>
              <a:solidFill>
                <a:schemeClr val="tx1"/>
              </a:solidFill>
              <a:effectLst/>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12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Kernohan</a:t>
            </a:r>
            <a:r>
              <a:rPr kumimoji="0" 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Paul </a:t>
            </a:r>
            <a:r>
              <a:rPr kumimoji="0" lang="en-US" sz="12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McCullagh</a:t>
            </a:r>
            <a:r>
              <a:rPr kumimoji="0" 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&amp; Gaye </a:t>
            </a:r>
            <a:r>
              <a:rPr kumimoji="0" lang="en-US" sz="12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Lightbody</a:t>
            </a:r>
            <a:r>
              <a:rPr kumimoji="0" 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&amp; </a:t>
            </a:r>
            <a:r>
              <a:rPr kumimoji="0" lang="en-US" sz="12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Jaroslaw</a:t>
            </a:r>
            <a:r>
              <a:rPr kumimoji="0" 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sz="1200" b="0"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Zygierewicz</a:t>
            </a:r>
            <a:r>
              <a:rPr kumimoji="0" 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&amp; W. George. "Ethical Challenges Associated with the Development and Deployment of Brain-Computer Interface Technology." </a:t>
            </a:r>
            <a:r>
              <a:rPr kumimoji="0" lang="en-US" sz="1200" b="0" i="1"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Neuroethics</a:t>
            </a:r>
            <a:r>
              <a:rPr kumimoji="0" lang="en-US" sz="12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(2014): 109-122.</a:t>
            </a:r>
            <a:endParaRPr kumimoji="0" lang="en-US" sz="8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sld>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832</Words>
  <Application>Microsoft Office PowerPoint</Application>
  <PresentationFormat>On-screen Show (16:9)</PresentationFormat>
  <Paragraphs>104</Paragraphs>
  <Slides>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Calibri</vt:lpstr>
      <vt:lpstr>Lato</vt:lpstr>
      <vt:lpstr>Times New Roman</vt:lpstr>
      <vt:lpstr>Calibri Light</vt:lpstr>
      <vt:lpstr>Arial</vt:lpstr>
      <vt:lpstr>Raleway</vt:lpstr>
      <vt:lpstr>Swiss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Charles</dc:creator>
  <cp:lastModifiedBy>Charles</cp:lastModifiedBy>
  <cp:revision>5</cp:revision>
  <dcterms:modified xsi:type="dcterms:W3CDTF">2019-10-28T05:25:51Z</dcterms:modified>
</cp:coreProperties>
</file>